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6" r:id="rId5"/>
    <p:sldId id="262" r:id="rId6"/>
    <p:sldId id="263" r:id="rId7"/>
    <p:sldId id="264" r:id="rId8"/>
    <p:sldId id="265" r:id="rId9"/>
    <p:sldId id="267" r:id="rId10"/>
    <p:sldId id="268" r:id="rId11"/>
    <p:sldId id="277" r:id="rId12"/>
    <p:sldId id="269" r:id="rId13"/>
    <p:sldId id="270" r:id="rId14"/>
    <p:sldId id="273" r:id="rId15"/>
    <p:sldId id="271" r:id="rId16"/>
    <p:sldId id="272" r:id="rId17"/>
    <p:sldId id="274" r:id="rId18"/>
    <p:sldId id="275" r:id="rId19"/>
    <p:sldId id="260" r:id="rId20"/>
    <p:sldId id="257" r:id="rId21"/>
    <p:sldId id="276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23B84-BC19-4B5D-99D0-C00786CB06D5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D71C5-CBA8-47D9-B413-AB345CDB6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05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/>
              <a:t>Vrij verkrijgbaar</a:t>
            </a:r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A25560-5B6E-41FC-97E4-2AB43B8B362F}" type="slidenum">
              <a:rPr lang="nl-NL" altLang="nl-NL">
                <a:solidFill>
                  <a:srgbClr val="1F497D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nl-NL" altLang="nl-NL">
              <a:solidFill>
                <a:srgbClr val="1F497D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Verzorgden vallen vaak in deze risicogroepen!</a:t>
            </a:r>
          </a:p>
          <a:p>
            <a:r>
              <a:rPr lang="nl-NL" altLang="nl-NL"/>
              <a:t>Maagklachten niet te voorkomen door het nemen van een zetpil</a:t>
            </a: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1B4840-83FF-4A2F-AF20-F7169FB855EA}" type="slidenum">
              <a:rPr lang="nl-NL" altLang="nl-NL">
                <a:solidFill>
                  <a:srgbClr val="1F497D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nl-NL" altLang="nl-NL">
              <a:solidFill>
                <a:srgbClr val="1F497D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D71C5-CBA8-47D9-B413-AB345CDB605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55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2197BF-F940-435A-8ECC-80E4D96BC329}" type="slidenum">
              <a:rPr lang="nl-NL" altLang="nl-NL">
                <a:solidFill>
                  <a:srgbClr val="1F497D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nl-NL" altLang="nl-NL">
              <a:solidFill>
                <a:srgbClr val="1F497D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8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31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70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3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24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82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1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63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30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DEEE-4037-4FFB-8C21-77D5147062D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20C5-383C-45E6-902F-1560E9639806}" type="slidenum">
              <a:rPr lang="nl-NL" smtClean="0"/>
              <a:t>‹nr.›</a:t>
            </a:fld>
            <a:endParaRPr lang="nl-NL"/>
          </a:p>
        </p:txBody>
      </p:sp>
      <p:pic>
        <p:nvPicPr>
          <p:cNvPr id="1026" name="Picture 2" descr="M:\ZLH\ALGEMEEN\Logo's ZLH en 24UA\Overlander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b="20581"/>
          <a:stretch/>
        </p:blipFill>
        <p:spPr bwMode="auto">
          <a:xfrm>
            <a:off x="323528" y="333487"/>
            <a:ext cx="2438199" cy="111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/>
          <p:cNvCxnSpPr/>
          <p:nvPr/>
        </p:nvCxnSpPr>
        <p:spPr>
          <a:xfrm>
            <a:off x="2761727" y="1452283"/>
            <a:ext cx="5986737" cy="0"/>
          </a:xfrm>
          <a:prstGeom prst="line">
            <a:avLst/>
          </a:prstGeom>
          <a:ln w="28575">
            <a:solidFill>
              <a:srgbClr val="8BB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59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5125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/>
          </a:bodyPr>
          <a:lstStyle/>
          <a:p>
            <a:r>
              <a:rPr lang="nl-NL"/>
              <a:t>Zelfzorgmedicatie is niet altijd zo onschuldig</a:t>
            </a:r>
            <a:br>
              <a:rPr lang="nl-NL"/>
            </a:br>
            <a:br>
              <a:rPr lang="nl-NL"/>
            </a:br>
            <a:r>
              <a:rPr lang="nl-NL" sz="2400"/>
              <a:t>NVLE</a:t>
            </a:r>
            <a:br>
              <a:rPr lang="nl-NL" sz="2400"/>
            </a:br>
            <a:r>
              <a:rPr lang="nl-NL" sz="2400"/>
              <a:t>22 maart 2018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/>
          <a:lstStyle/>
          <a:p>
            <a:r>
              <a:rPr lang="nl-NL"/>
              <a:t>Liesbeth Paarlberg – van den Heuvel</a:t>
            </a:r>
          </a:p>
          <a:p>
            <a:r>
              <a:rPr lang="nl-NL"/>
              <a:t>Apotheek Overlander, Purmerend</a:t>
            </a:r>
          </a:p>
        </p:txBody>
      </p:sp>
    </p:spTree>
    <p:extLst>
      <p:ext uri="{BB962C8B-B14F-4D97-AF65-F5344CB8AC3E}">
        <p14:creationId xmlns:p14="http://schemas.microsoft.com/office/powerpoint/2010/main" val="412849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202362" cy="1143000"/>
          </a:xfrm>
        </p:spPr>
        <p:txBody>
          <a:bodyPr/>
          <a:lstStyle/>
          <a:p>
            <a:r>
              <a:rPr lang="nl-NL" sz="3200" b="1"/>
              <a:t>Wisselwerking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/>
          <a:lstStyle/>
          <a:p>
            <a:pPr>
              <a:tabLst>
                <a:tab pos="1611313" algn="l"/>
              </a:tabLst>
            </a:pPr>
            <a:endParaRPr lang="nl-NL" sz="1000" b="1"/>
          </a:p>
          <a:p>
            <a:pPr marL="0" indent="0">
              <a:buNone/>
              <a:tabLst>
                <a:tab pos="1611313" algn="l"/>
              </a:tabLst>
            </a:pPr>
            <a:endParaRPr lang="nl-NL" sz="1050"/>
          </a:p>
          <a:p>
            <a:pPr marL="0" indent="0">
              <a:buNone/>
              <a:tabLst>
                <a:tab pos="1611313" algn="l"/>
              </a:tabLst>
            </a:pPr>
            <a:r>
              <a:rPr lang="nl-NL" sz="2400"/>
              <a:t>Andere voorbeelden van wisselwerkingen tussen zelfzorgmedicijnen en medicijnen op recept:</a:t>
            </a:r>
          </a:p>
          <a:p>
            <a:pPr marL="0" indent="0">
              <a:buNone/>
              <a:tabLst>
                <a:tab pos="1611313" algn="l"/>
              </a:tabLst>
            </a:pPr>
            <a:endParaRPr lang="nl-NL">
              <a:sym typeface="Wingdings" panose="05000000000000000000" pitchFamily="2" charset="2"/>
            </a:endParaRPr>
          </a:p>
          <a:p>
            <a:pPr>
              <a:tabLst>
                <a:tab pos="1611313" algn="l"/>
              </a:tabLst>
            </a:pPr>
            <a:r>
              <a:rPr lang="nl-NL">
                <a:sym typeface="Wingdings" panose="05000000000000000000" pitchFamily="2" charset="2"/>
              </a:rPr>
              <a:t>Sint Janskruid (hypericum) kan de werking van de anticonceptiepil verminderen</a:t>
            </a:r>
          </a:p>
          <a:p>
            <a:pPr>
              <a:tabLst>
                <a:tab pos="1611313" algn="l"/>
              </a:tabLst>
            </a:pPr>
            <a:r>
              <a:rPr lang="nl-NL">
                <a:sym typeface="Wingdings" panose="05000000000000000000" pitchFamily="2" charset="2"/>
              </a:rPr>
              <a:t>Dieetvoeding (bijv. Nutridrink®) kan de werking van antistollingsmedicatie verminderen</a:t>
            </a:r>
          </a:p>
          <a:p>
            <a:pPr>
              <a:tabLst>
                <a:tab pos="1611313" algn="l"/>
              </a:tabLst>
            </a:pPr>
            <a:r>
              <a:rPr lang="nl-NL">
                <a:sym typeface="Wingdings" panose="05000000000000000000" pitchFamily="2" charset="2"/>
              </a:rPr>
              <a:t>Maagzuurremmers (bijv. ranitidine, omeprazol) kunnen de werking sommige antibiotica verminderen</a:t>
            </a:r>
          </a:p>
          <a:p>
            <a:pPr marL="0" indent="0">
              <a:buNone/>
              <a:tabLst>
                <a:tab pos="1611313" algn="l"/>
              </a:tabLst>
            </a:pPr>
            <a:endParaRPr lang="nl-NL" sz="2400"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354013" algn="l"/>
              </a:tabLst>
            </a:pPr>
            <a:endParaRPr lang="nl-NL" sz="2400">
              <a:sym typeface="Symbol"/>
            </a:endParaRPr>
          </a:p>
          <a:p>
            <a:pPr marL="0" indent="0">
              <a:buNone/>
              <a:tabLst>
                <a:tab pos="354013" algn="l"/>
              </a:tabLst>
            </a:pPr>
            <a:endParaRPr lang="nl-NL" sz="2400">
              <a:sym typeface="Symbol"/>
            </a:endParaRPr>
          </a:p>
          <a:p>
            <a:pPr marL="0" indent="0">
              <a:buNone/>
              <a:tabLst>
                <a:tab pos="354013" algn="l"/>
              </a:tabLst>
            </a:pPr>
            <a:endParaRPr lang="nl-NL" sz="2400"/>
          </a:p>
          <a:p>
            <a:pPr>
              <a:tabLst>
                <a:tab pos="1611313" algn="l"/>
              </a:tabLst>
            </a:pPr>
            <a:endParaRPr lang="nl-NL" sz="2400"/>
          </a:p>
          <a:p>
            <a:pPr>
              <a:tabLst>
                <a:tab pos="1611313" algn="l"/>
              </a:tabLst>
            </a:pP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424346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Wisselwerking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611313" algn="l"/>
              </a:tabLst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1611313" algn="l"/>
              </a:tabLst>
            </a:pPr>
            <a:r>
              <a:rPr lang="nl-NL">
                <a:sym typeface="Wingdings" panose="05000000000000000000" pitchFamily="2" charset="2"/>
              </a:rPr>
              <a:t>En wist u dat:</a:t>
            </a:r>
          </a:p>
          <a:p>
            <a:pPr>
              <a:tabLst>
                <a:tab pos="1611313" algn="l"/>
              </a:tabLst>
            </a:pPr>
            <a:endParaRPr lang="nl-NL">
              <a:sym typeface="Wingdings" panose="05000000000000000000" pitchFamily="2" charset="2"/>
            </a:endParaRPr>
          </a:p>
          <a:p>
            <a:pPr>
              <a:tabLst>
                <a:tab pos="1611313" algn="l"/>
              </a:tabLst>
            </a:pPr>
            <a:r>
              <a:rPr lang="nl-NL">
                <a:sym typeface="Wingdings" panose="05000000000000000000" pitchFamily="2" charset="2"/>
              </a:rPr>
              <a:t>Grapefruitsap de werking van sommige cholesterolverlagers kan versterken</a:t>
            </a:r>
          </a:p>
          <a:p>
            <a:pPr>
              <a:tabLst>
                <a:tab pos="1611313" algn="l"/>
              </a:tabLst>
            </a:pPr>
            <a:r>
              <a:rPr lang="nl-NL">
                <a:sym typeface="Wingdings" panose="05000000000000000000" pitchFamily="2" charset="2"/>
              </a:rPr>
              <a:t>Alcohol de versuffende werking van sommige medicijnen kan versterken</a:t>
            </a:r>
          </a:p>
          <a:p>
            <a:pPr>
              <a:tabLst>
                <a:tab pos="1611313" algn="l"/>
              </a:tabLst>
            </a:pPr>
            <a:r>
              <a:rPr lang="nl-NL">
                <a:sym typeface="Wingdings" panose="05000000000000000000" pitchFamily="2" charset="2"/>
              </a:rPr>
              <a:t>Melk de werking van sommige medicijnen kan verlagen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29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3200" b="1"/>
              <a:t>Slikproblemen</a:t>
            </a:r>
            <a:endParaRPr lang="nl-NL" altLang="nl-NL" sz="3200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nl-NL" altLang="nl-NL" sz="2800"/>
          </a:p>
          <a:p>
            <a:pPr eaLnBrk="1" hangingPunct="1">
              <a:defRPr/>
            </a:pPr>
            <a:endParaRPr lang="nl-NL" altLang="nl-NL" sz="2800"/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nl-NL" sz="2800">
              <a:solidFill>
                <a:srgbClr val="DD4B39"/>
              </a:solidFill>
            </a:endParaRPr>
          </a:p>
          <a:p>
            <a:pPr eaLnBrk="1" hangingPunct="1">
              <a:defRPr/>
            </a:pPr>
            <a:endParaRPr lang="nl-NL" altLang="nl-NL" sz="2800"/>
          </a:p>
          <a:p>
            <a:pPr marL="0" indent="0" eaLnBrk="1" hangingPunct="1">
              <a:buFontTx/>
              <a:buNone/>
              <a:defRPr/>
            </a:pPr>
            <a:endParaRPr lang="en-US" altLang="nl-NL" sz="280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70200"/>
            <a:ext cx="1752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70200"/>
            <a:ext cx="16954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06713"/>
            <a:ext cx="178117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5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 dirty="0"/>
              <a:t>Slikproblemen en medicijnen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nl-NL" sz="2800"/>
          </a:p>
          <a:p>
            <a:pPr marL="0" indent="0" eaLnBrk="1" hangingPunct="1">
              <a:buFontTx/>
              <a:buNone/>
              <a:defRPr/>
            </a:pPr>
            <a:r>
              <a:rPr lang="en-US" altLang="nl-NL"/>
              <a:t>Gevolgen als een tablet/capsule niet goed kan worden doorgeslikt:</a:t>
            </a:r>
          </a:p>
          <a:p>
            <a:pPr eaLnBrk="1" hangingPunct="1">
              <a:defRPr/>
            </a:pPr>
            <a:endParaRPr lang="en-US" altLang="nl-NL"/>
          </a:p>
          <a:p>
            <a:pPr eaLnBrk="1" hangingPunct="1">
              <a:defRPr/>
            </a:pPr>
            <a:r>
              <a:rPr lang="en-US" altLang="nl-NL"/>
              <a:t>geen werking</a:t>
            </a:r>
          </a:p>
          <a:p>
            <a:pPr eaLnBrk="1" hangingPunct="1">
              <a:defRPr/>
            </a:pPr>
            <a:r>
              <a:rPr lang="en-US" altLang="nl-NL"/>
              <a:t>blijft steken in keel/slokdarm/sonde</a:t>
            </a:r>
          </a:p>
          <a:p>
            <a:pPr eaLnBrk="1" hangingPunct="1">
              <a:defRPr/>
            </a:pPr>
            <a:r>
              <a:rPr lang="en-US" altLang="nl-NL"/>
              <a:t>slikangst</a:t>
            </a:r>
          </a:p>
          <a:p>
            <a:pPr eaLnBrk="1" hangingPunct="1">
              <a:defRPr/>
            </a:pPr>
            <a:endParaRPr lang="en-US" altLang="nl-NL"/>
          </a:p>
          <a:p>
            <a:pPr eaLnBrk="1" hangingPunct="1">
              <a:defRPr/>
            </a:pPr>
            <a:endParaRPr lang="en-US" altLang="nl-NL"/>
          </a:p>
          <a:p>
            <a:pPr marL="0" indent="0" eaLnBrk="1" hangingPunct="1">
              <a:buFontTx/>
              <a:buNone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759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 dirty="0"/>
              <a:t>Vraag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nl-NL" dirty="0"/>
          </a:p>
          <a:p>
            <a:pPr marL="0" indent="0" eaLnBrk="1" hangingPunct="1">
              <a:buFontTx/>
              <a:buNone/>
            </a:pPr>
            <a:endParaRPr lang="nl-NL" altLang="nl-NL"/>
          </a:p>
          <a:p>
            <a:pPr marL="0" indent="0" eaLnBrk="1" hangingPunct="1">
              <a:buFontTx/>
              <a:buNone/>
            </a:pPr>
            <a:r>
              <a:rPr lang="nl-NL" altLang="nl-NL"/>
              <a:t>Een </a:t>
            </a:r>
            <a:r>
              <a:rPr lang="nl-NL" altLang="nl-NL" dirty="0"/>
              <a:t>tablet kan niet zomaar worden vermalen, omdat:</a:t>
            </a:r>
          </a:p>
          <a:p>
            <a:pPr marL="0" indent="0" eaLnBrk="1" hangingPunct="1">
              <a:buFontTx/>
              <a:buNone/>
            </a:pPr>
            <a:endParaRPr lang="nl-NL" altLang="nl-NL" dirty="0"/>
          </a:p>
          <a:p>
            <a:pPr marL="514350" indent="-514350" eaLnBrk="1" hangingPunct="1">
              <a:buFont typeface="+mj-lt"/>
              <a:buAutoNum type="alphaLcParenR"/>
            </a:pPr>
            <a:r>
              <a:rPr lang="nl-NL" altLang="nl-NL" dirty="0"/>
              <a:t>de werking kan worden verminderd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nl-NL" altLang="nl-NL" dirty="0"/>
              <a:t>de werking kan worden versterkt</a:t>
            </a:r>
          </a:p>
        </p:txBody>
      </p:sp>
    </p:spTree>
    <p:extLst>
      <p:ext uri="{BB962C8B-B14F-4D97-AF65-F5344CB8AC3E}">
        <p14:creationId xmlns:p14="http://schemas.microsoft.com/office/powerpoint/2010/main" val="353128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Sliktechniek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Als </a:t>
            </a:r>
            <a:r>
              <a:rPr lang="nl-NL" dirty="0"/>
              <a:t>u een tablet of capsule moet slikken:</a:t>
            </a:r>
          </a:p>
          <a:p>
            <a:r>
              <a:rPr lang="nl-NL" dirty="0"/>
              <a:t>Hoofd lichtjes voorover!</a:t>
            </a:r>
          </a:p>
          <a:p>
            <a:r>
              <a:rPr lang="nl-NL" dirty="0"/>
              <a:t>Van tevoren al een slokje water nemen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Vraag bij de apotheek of:</a:t>
            </a:r>
          </a:p>
          <a:p>
            <a:r>
              <a:rPr lang="nl-NL" dirty="0"/>
              <a:t>u het medicijn met bijv. appelmoes of yoghurt mag innemen</a:t>
            </a:r>
          </a:p>
          <a:p>
            <a:r>
              <a:rPr lang="nl-NL" dirty="0"/>
              <a:t>er andere oplossingen zijn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6900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 dirty="0"/>
              <a:t>Oplossingen van de apotheek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  <a:defRPr/>
            </a:pPr>
            <a:endParaRPr lang="nl-NL" altLang="nl-NL" sz="2800" dirty="0"/>
          </a:p>
          <a:p>
            <a:pPr marL="0" indent="0" eaLnBrk="1" hangingPunct="1">
              <a:buFontTx/>
              <a:buNone/>
              <a:defRPr/>
            </a:pPr>
            <a:r>
              <a:rPr lang="nl-NL" altLang="nl-NL" sz="2800" dirty="0"/>
              <a:t>De apotheek kan verschillende </a:t>
            </a:r>
            <a:r>
              <a:rPr lang="nl-NL" altLang="nl-NL" sz="2800"/>
              <a:t>oplossingen bieden:</a:t>
            </a:r>
            <a:endParaRPr lang="nl-NL" altLang="nl-NL" sz="2800" dirty="0"/>
          </a:p>
          <a:p>
            <a:pPr marL="0" indent="0" eaLnBrk="1" hangingPunct="1">
              <a:buFontTx/>
              <a:buNone/>
              <a:defRPr/>
            </a:pPr>
            <a:endParaRPr lang="nl-NL" altLang="nl-NL" sz="2800" dirty="0"/>
          </a:p>
          <a:p>
            <a:pPr eaLnBrk="1" hangingPunct="1">
              <a:defRPr/>
            </a:pPr>
            <a:r>
              <a:rPr lang="nl-NL" altLang="nl-NL" sz="2800" dirty="0"/>
              <a:t>drank</a:t>
            </a:r>
          </a:p>
          <a:p>
            <a:pPr eaLnBrk="1" hangingPunct="1">
              <a:defRPr/>
            </a:pPr>
            <a:r>
              <a:rPr lang="nl-NL" altLang="nl-NL" sz="2800" dirty="0"/>
              <a:t>vermalen van tabletten</a:t>
            </a:r>
          </a:p>
          <a:p>
            <a:pPr eaLnBrk="1" hangingPunct="1">
              <a:defRPr/>
            </a:pPr>
            <a:r>
              <a:rPr lang="nl-NL" altLang="nl-NL" sz="2800" dirty="0"/>
              <a:t>capsule openen</a:t>
            </a:r>
          </a:p>
          <a:p>
            <a:pPr eaLnBrk="1" hangingPunct="1">
              <a:defRPr/>
            </a:pPr>
            <a:r>
              <a:rPr lang="nl-NL" altLang="nl-NL" sz="2800" dirty="0"/>
              <a:t>speciale ‘</a:t>
            </a:r>
            <a:r>
              <a:rPr lang="nl-NL" altLang="nl-NL" sz="2800" dirty="0" err="1"/>
              <a:t>slikgel</a:t>
            </a:r>
            <a:r>
              <a:rPr lang="nl-NL" altLang="nl-NL" sz="2800" dirty="0"/>
              <a:t>’</a:t>
            </a:r>
          </a:p>
          <a:p>
            <a:pPr eaLnBrk="1" hangingPunct="1">
              <a:defRPr/>
            </a:pPr>
            <a:r>
              <a:rPr lang="nl-NL" altLang="nl-NL" sz="2800" dirty="0"/>
              <a:t>andere toedienwijze</a:t>
            </a:r>
          </a:p>
          <a:p>
            <a:pPr eaLnBrk="1" hangingPunct="1">
              <a:defRPr/>
            </a:pPr>
            <a:endParaRPr lang="nl-NL" altLang="nl-NL" sz="2800" dirty="0"/>
          </a:p>
          <a:p>
            <a:pPr eaLnBrk="1" hangingPunct="1">
              <a:defRPr/>
            </a:pPr>
            <a:endParaRPr lang="nl-NL" altLang="nl-NL" sz="2800" dirty="0"/>
          </a:p>
          <a:p>
            <a:pPr marL="0" indent="0" eaLnBrk="1" hangingPunct="1">
              <a:buFontTx/>
              <a:buNone/>
              <a:defRPr/>
            </a:pPr>
            <a:r>
              <a:rPr lang="nl-NL" alt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73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Medicijnrol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8892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72007"/>
            <a:ext cx="2133785" cy="44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7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Wanneer komt men in aanmerking voor een medicijnrol?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049838"/>
            <a:ext cx="8229600" cy="4813300"/>
          </a:xfrm>
        </p:spPr>
        <p:txBody>
          <a:bodyPr/>
          <a:lstStyle/>
          <a:p>
            <a:r>
              <a:rPr lang="nl-NL" dirty="0"/>
              <a:t>slecht zien</a:t>
            </a:r>
          </a:p>
          <a:p>
            <a:r>
              <a:rPr lang="nl-NL" dirty="0"/>
              <a:t>handproblemen (bij openen verpakkingen)</a:t>
            </a:r>
          </a:p>
          <a:p>
            <a:r>
              <a:rPr lang="nl-NL" dirty="0"/>
              <a:t>verminderd geheugen</a:t>
            </a:r>
          </a:p>
          <a:p>
            <a:r>
              <a:rPr lang="nl-NL" dirty="0"/>
              <a:t>complex medicijnschema (doosjes en tabletten uit elkaar houden)</a:t>
            </a:r>
          </a:p>
          <a:p>
            <a:r>
              <a:rPr lang="nl-NL" dirty="0"/>
              <a:t>de medicijnen worden door iemand anders verstrekt (thuiszorg)</a:t>
            </a:r>
          </a:p>
          <a:p>
            <a:r>
              <a:rPr lang="nl-NL" dirty="0"/>
              <a:t>misbruik van medicijnen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29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Medicijnen bewaren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Tenzij </a:t>
            </a:r>
            <a:r>
              <a:rPr lang="nl-NL" dirty="0"/>
              <a:t>anders vermeld:</a:t>
            </a:r>
          </a:p>
          <a:p>
            <a:r>
              <a:rPr lang="nl-NL" dirty="0"/>
              <a:t>bij kamertemperatuur (15-24 gr </a:t>
            </a:r>
            <a:r>
              <a:rPr lang="nl-NL" dirty="0" err="1"/>
              <a:t>Celcius</a:t>
            </a:r>
            <a:r>
              <a:rPr lang="nl-NL" dirty="0"/>
              <a:t>)</a:t>
            </a:r>
          </a:p>
          <a:p>
            <a:r>
              <a:rPr lang="nl-NL" dirty="0"/>
              <a:t>droog</a:t>
            </a:r>
          </a:p>
          <a:p>
            <a:r>
              <a:rPr lang="nl-NL" dirty="0"/>
              <a:t>niet in de badkamer (vochtig)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Als het in de koelkast moet:</a:t>
            </a:r>
          </a:p>
          <a:p>
            <a:r>
              <a:rPr lang="nl-NL" dirty="0"/>
              <a:t>niet in het vriesvak</a:t>
            </a:r>
          </a:p>
          <a:p>
            <a:r>
              <a:rPr lang="nl-NL" dirty="0"/>
              <a:t>achterin op de plank boven de </a:t>
            </a:r>
            <a:r>
              <a:rPr lang="nl-NL" dirty="0" err="1"/>
              <a:t>groentela</a:t>
            </a:r>
            <a:r>
              <a:rPr lang="nl-NL" dirty="0"/>
              <a:t> of de plank onder het vriesvak</a:t>
            </a:r>
          </a:p>
        </p:txBody>
      </p:sp>
    </p:spTree>
    <p:extLst>
      <p:ext uri="{BB962C8B-B14F-4D97-AF65-F5344CB8AC3E}">
        <p14:creationId xmlns:p14="http://schemas.microsoft.com/office/powerpoint/2010/main" val="362571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/>
              <a:t>Zelfzorgmedicatie (1)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813300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73514"/>
              </p:ext>
            </p:extLst>
          </p:nvPr>
        </p:nvGraphicFramePr>
        <p:xfrm>
          <a:off x="611560" y="1844826"/>
          <a:ext cx="7848873" cy="467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15">
                <a:tc gridSpan="3"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2000" baseline="0" dirty="0">
                          <a:solidFill>
                            <a:schemeClr val="tx1"/>
                          </a:solidFill>
                        </a:rPr>
                        <a:t> apotheek kan u adviseren over zelfzorgmedicatie bij: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15">
                <a:tc>
                  <a:txBody>
                    <a:bodyPr/>
                    <a:lstStyle/>
                    <a:p>
                      <a:r>
                        <a:rPr lang="nl-NL" dirty="0"/>
                        <a:t>aambeien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hoofdroos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verstopping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15">
                <a:tc>
                  <a:txBody>
                    <a:bodyPr/>
                    <a:lstStyle/>
                    <a:p>
                      <a:r>
                        <a:rPr lang="nl-NL" dirty="0"/>
                        <a:t>acne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kinderziektes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reisziekte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915">
                <a:tc>
                  <a:txBody>
                    <a:bodyPr/>
                    <a:lstStyle/>
                    <a:p>
                      <a:r>
                        <a:rPr lang="nl-NL" dirty="0"/>
                        <a:t>verstopte</a:t>
                      </a:r>
                      <a:r>
                        <a:rPr lang="nl-NL" baseline="0" dirty="0"/>
                        <a:t> neus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koortslip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spier- en gewrichtspijn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915">
                <a:tc>
                  <a:txBody>
                    <a:bodyPr/>
                    <a:lstStyle/>
                    <a:p>
                      <a:r>
                        <a:rPr lang="nl-NL" dirty="0"/>
                        <a:t>diarree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maagklachten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stoppen met</a:t>
                      </a:r>
                      <a:r>
                        <a:rPr lang="nl-NL" baseline="0" dirty="0"/>
                        <a:t> roken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15">
                <a:tc>
                  <a:txBody>
                    <a:bodyPr/>
                    <a:lstStyle/>
                    <a:p>
                      <a:r>
                        <a:rPr lang="nl-NL" dirty="0"/>
                        <a:t>hoofdluis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menstruatiepijn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vaginale infectie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915">
                <a:tc>
                  <a:txBody>
                    <a:bodyPr/>
                    <a:lstStyle/>
                    <a:p>
                      <a:r>
                        <a:rPr lang="nl-NL" dirty="0"/>
                        <a:t>hoofdpijn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morning-after</a:t>
                      </a:r>
                      <a:r>
                        <a:rPr lang="nl-NL" baseline="0" dirty="0" err="1"/>
                        <a:t>-pil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verkoudheid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915">
                <a:tc>
                  <a:txBody>
                    <a:bodyPr/>
                    <a:lstStyle/>
                    <a:p>
                      <a:r>
                        <a:rPr lang="nl-NL" dirty="0"/>
                        <a:t>griep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voetschimmel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915">
                <a:tc>
                  <a:txBody>
                    <a:bodyPr/>
                    <a:lstStyle/>
                    <a:p>
                      <a:r>
                        <a:rPr lang="nl-NL" dirty="0"/>
                        <a:t>hoest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wondjes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wratten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08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Overige service van de apotheek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r>
              <a:rPr lang="nl-NL"/>
              <a:t>Medicatiebeoordeling samen met uw huisarts</a:t>
            </a:r>
          </a:p>
          <a:p>
            <a:r>
              <a:rPr lang="nl-NL"/>
              <a:t>Herhaalservice</a:t>
            </a:r>
          </a:p>
          <a:p>
            <a:r>
              <a:rPr lang="nl-NL"/>
              <a:t>Hulpmiddelen bij het gebruik van medicijnen</a:t>
            </a:r>
          </a:p>
          <a:p>
            <a:r>
              <a:rPr lang="nl-NL"/>
              <a:t>Bezorging als u niet mobiel bent</a:t>
            </a:r>
          </a:p>
        </p:txBody>
      </p:sp>
    </p:spTree>
    <p:extLst>
      <p:ext uri="{BB962C8B-B14F-4D97-AF65-F5344CB8AC3E}">
        <p14:creationId xmlns:p14="http://schemas.microsoft.com/office/powerpoint/2010/main" val="1900510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/>
              <a:t>Vragen over medicijnen?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4608513" cy="4248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l-NL" sz="2400" dirty="0"/>
              <a:t>Apotheek de </a:t>
            </a:r>
            <a:r>
              <a:rPr lang="en-US" altLang="nl-NL" sz="2400" dirty="0" err="1"/>
              <a:t>Gors</a:t>
            </a:r>
            <a:endParaRPr lang="en-US" altLang="nl-NL" sz="2400" dirty="0"/>
          </a:p>
          <a:p>
            <a:pPr eaLnBrk="1" hangingPunct="1">
              <a:buFontTx/>
              <a:buNone/>
            </a:pPr>
            <a:r>
              <a:rPr lang="en-US" altLang="nl-NL" sz="2400" dirty="0"/>
              <a:t>Apotheek de </a:t>
            </a:r>
            <a:r>
              <a:rPr lang="en-US" altLang="nl-NL" sz="2400" dirty="0" err="1"/>
              <a:t>Meeuw</a:t>
            </a:r>
            <a:endParaRPr lang="en-US" altLang="nl-NL" sz="2400" dirty="0"/>
          </a:p>
          <a:p>
            <a:pPr eaLnBrk="1" hangingPunct="1">
              <a:buFontTx/>
              <a:buNone/>
            </a:pPr>
            <a:r>
              <a:rPr lang="en-US" altLang="nl-NL" sz="2400" dirty="0"/>
              <a:t>Apotheek </a:t>
            </a:r>
            <a:r>
              <a:rPr lang="en-US" altLang="nl-NL" sz="2400" dirty="0" err="1"/>
              <a:t>Molentocht</a:t>
            </a:r>
            <a:endParaRPr lang="en-US" altLang="nl-NL" sz="2400" dirty="0"/>
          </a:p>
          <a:p>
            <a:pPr eaLnBrk="1" hangingPunct="1">
              <a:buFontTx/>
              <a:buNone/>
            </a:pPr>
            <a:r>
              <a:rPr lang="en-US" altLang="nl-NL" sz="2400" dirty="0"/>
              <a:t>Apotheek </a:t>
            </a:r>
            <a:r>
              <a:rPr lang="en-US" altLang="nl-NL" sz="2400" dirty="0" err="1"/>
              <a:t>Monnickendam</a:t>
            </a:r>
            <a:endParaRPr lang="en-US" altLang="nl-NL" sz="2400" dirty="0"/>
          </a:p>
          <a:p>
            <a:pPr eaLnBrk="1" hangingPunct="1">
              <a:buFontTx/>
              <a:buNone/>
            </a:pPr>
            <a:r>
              <a:rPr lang="en-US" altLang="nl-NL" sz="2400" dirty="0"/>
              <a:t>Apotheek Overlander</a:t>
            </a:r>
          </a:p>
          <a:p>
            <a:pPr eaLnBrk="1" hangingPunct="1">
              <a:buFontTx/>
              <a:buNone/>
            </a:pPr>
            <a:r>
              <a:rPr lang="en-US" altLang="nl-NL" sz="2400" dirty="0"/>
              <a:t>Apotheek de Ring</a:t>
            </a:r>
          </a:p>
          <a:p>
            <a:pPr eaLnBrk="1" hangingPunct="1">
              <a:buFontTx/>
              <a:buNone/>
            </a:pPr>
            <a:r>
              <a:rPr lang="en-US" altLang="nl-NL" sz="2400" dirty="0"/>
              <a:t>24-uurs Apotheek </a:t>
            </a:r>
            <a:r>
              <a:rPr lang="en-US" altLang="nl-NL" sz="2400" dirty="0" err="1"/>
              <a:t>Waterland</a:t>
            </a:r>
            <a:endParaRPr lang="en-US" altLang="nl-NL" sz="2400" dirty="0"/>
          </a:p>
          <a:p>
            <a:pPr eaLnBrk="1" hangingPunct="1">
              <a:buFontTx/>
              <a:buNone/>
            </a:pPr>
            <a:endParaRPr lang="en-US" altLang="nl-NL" sz="2400" dirty="0"/>
          </a:p>
        </p:txBody>
      </p:sp>
      <p:pic>
        <p:nvPicPr>
          <p:cNvPr id="25604" name="Picture 5" descr="https://www.zuiderparkapotheek.nl/downloads/cms/Vraag%20het%20de%20apotheker%20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20938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93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Zelfzorgmedicatie (2)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>
              <a:latin typeface="+mj-lt"/>
            </a:endParaRPr>
          </a:p>
          <a:p>
            <a:pPr marL="0" indent="0">
              <a:buNone/>
            </a:pPr>
            <a:r>
              <a:rPr lang="nl-NL">
                <a:latin typeface="+mj-lt"/>
              </a:rPr>
              <a:t>De apothekersassistente zal u een aantal vragen stellen:</a:t>
            </a:r>
          </a:p>
          <a:p>
            <a:r>
              <a:rPr lang="nl-NL">
                <a:latin typeface="+mj-lt"/>
              </a:rPr>
              <a:t>Voor </a:t>
            </a:r>
            <a:r>
              <a:rPr lang="nl-NL" dirty="0">
                <a:latin typeface="+mj-lt"/>
              </a:rPr>
              <a:t>wie is het?</a:t>
            </a:r>
          </a:p>
          <a:p>
            <a:r>
              <a:rPr lang="nl-NL" dirty="0">
                <a:latin typeface="+mj-lt"/>
              </a:rPr>
              <a:t>Hoe lang is de klacht er al?</a:t>
            </a:r>
          </a:p>
          <a:p>
            <a:r>
              <a:rPr lang="nl-NL" dirty="0">
                <a:latin typeface="+mj-lt"/>
              </a:rPr>
              <a:t>Is er al iets gedaan of medicijnen geprobeerd?</a:t>
            </a:r>
          </a:p>
          <a:p>
            <a:r>
              <a:rPr lang="nl-NL" dirty="0">
                <a:latin typeface="+mj-lt"/>
              </a:rPr>
              <a:t>Worden er nog andere medicijnen gebruikt?</a:t>
            </a:r>
          </a:p>
          <a:p>
            <a:endParaRPr lang="nl-NL" dirty="0">
              <a:latin typeface="+mj-lt"/>
            </a:endParaRPr>
          </a:p>
          <a:p>
            <a:pPr marL="0" indent="0">
              <a:buNone/>
            </a:pPr>
            <a:r>
              <a:rPr lang="nl-NL" dirty="0">
                <a:latin typeface="+mj-lt"/>
              </a:rPr>
              <a:t>De apotheek kan u verder adviseren of zal u doorverwijzen naar de  huisarts.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8771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/>
              <a:t>Paracetamol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nl-NL"/>
          </a:p>
          <a:p>
            <a:pPr eaLnBrk="1" hangingPunct="1">
              <a:defRPr/>
            </a:pPr>
            <a:r>
              <a:rPr lang="en-US" altLang="nl-NL"/>
              <a:t>Werkingsmechanisme nog niet opgehelderd</a:t>
            </a:r>
          </a:p>
          <a:p>
            <a:pPr eaLnBrk="1" hangingPunct="1">
              <a:defRPr/>
            </a:pPr>
            <a:r>
              <a:rPr lang="en-US" altLang="nl-NL"/>
              <a:t>Pijnstillend en koortsverlagend</a:t>
            </a:r>
          </a:p>
          <a:p>
            <a:pPr eaLnBrk="1" hangingPunct="1">
              <a:defRPr/>
            </a:pPr>
            <a:r>
              <a:rPr lang="en-US" altLang="nl-NL"/>
              <a:t>Weinig bijwerkingen bij normaal gebruik</a:t>
            </a:r>
          </a:p>
          <a:p>
            <a:pPr eaLnBrk="1" hangingPunct="1">
              <a:defRPr/>
            </a:pPr>
            <a:r>
              <a:rPr lang="en-US" altLang="nl-NL"/>
              <a:t>Risico op leverstoornissen bij overgebruik</a:t>
            </a:r>
          </a:p>
          <a:p>
            <a:pPr eaLnBrk="1" hangingPunct="1">
              <a:defRPr/>
            </a:pPr>
            <a:r>
              <a:rPr lang="en-US" altLang="nl-NL"/>
              <a:t>Als tablet, zetpil, drank of smelttablet</a:t>
            </a:r>
          </a:p>
          <a:p>
            <a:pPr eaLnBrk="1" hangingPunct="1">
              <a:defRPr/>
            </a:pPr>
            <a:r>
              <a:rPr lang="en-US" altLang="nl-NL"/>
              <a:t>Meest gebruikte pijnstiller ter wereld</a:t>
            </a:r>
          </a:p>
          <a:p>
            <a:pPr marL="0" indent="0" eaLnBrk="1" hangingPunct="1">
              <a:buFontTx/>
              <a:buNone/>
              <a:defRPr/>
            </a:pPr>
            <a:endParaRPr lang="en-US" altLang="nl-NL"/>
          </a:p>
          <a:p>
            <a:pPr marL="0" indent="0" eaLnBrk="1" hangingPunct="1">
              <a:buFontTx/>
              <a:buNone/>
              <a:defRPr/>
            </a:pPr>
            <a:endParaRPr lang="en-US" altLang="nl-NL"/>
          </a:p>
          <a:p>
            <a:pPr marL="0" indent="0" eaLnBrk="1" hangingPunct="1">
              <a:buFontTx/>
              <a:buNone/>
              <a:defRPr/>
            </a:pPr>
            <a:endParaRPr lang="nl-NL" altLang="nl-NL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3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7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/>
              <a:t>Stelling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nl-NL"/>
          </a:p>
          <a:p>
            <a:pPr marL="0" indent="0" eaLnBrk="1" hangingPunct="1">
              <a:buFontTx/>
              <a:buNone/>
            </a:pPr>
            <a:endParaRPr lang="en-US" altLang="nl-NL" dirty="0"/>
          </a:p>
          <a:p>
            <a:pPr marL="0" indent="0" algn="ctr" eaLnBrk="1" hangingPunct="1">
              <a:buFontTx/>
              <a:buNone/>
            </a:pPr>
            <a:r>
              <a:rPr lang="nl-NL" altLang="nl-NL" dirty="0"/>
              <a:t>Ibuprofen die bij de apotheek, drogist of supermarkt te koop is</a:t>
            </a:r>
            <a:r>
              <a:rPr lang="nl-NL" altLang="nl-NL"/>
              <a:t>, kan veilig </a:t>
            </a:r>
            <a:r>
              <a:rPr lang="nl-NL" altLang="nl-NL" dirty="0"/>
              <a:t>door iedereen worden gebruikt.</a:t>
            </a:r>
          </a:p>
          <a:p>
            <a:pPr marL="0" indent="0" algn="ctr" eaLnBrk="1" hangingPunct="1">
              <a:buFontTx/>
              <a:buNone/>
            </a:pPr>
            <a:endParaRPr lang="nl-NL" altLang="nl-NL" dirty="0"/>
          </a:p>
          <a:p>
            <a:pPr marL="0" indent="0" algn="ctr" eaLnBrk="1" hangingPunct="1">
              <a:buFontTx/>
              <a:buNone/>
            </a:pPr>
            <a:r>
              <a:rPr lang="en-US" altLang="nl-NL" b="1" dirty="0" err="1">
                <a:solidFill>
                  <a:srgbClr val="000000"/>
                </a:solidFill>
              </a:rPr>
              <a:t>Waar</a:t>
            </a:r>
            <a:r>
              <a:rPr lang="en-US" altLang="nl-NL" b="1" dirty="0">
                <a:solidFill>
                  <a:srgbClr val="000000"/>
                </a:solidFill>
              </a:rPr>
              <a:t> of </a:t>
            </a:r>
            <a:r>
              <a:rPr lang="en-US" altLang="nl-NL" b="1" dirty="0" err="1">
                <a:solidFill>
                  <a:srgbClr val="000000"/>
                </a:solidFill>
              </a:rPr>
              <a:t>niet</a:t>
            </a:r>
            <a:r>
              <a:rPr lang="en-US" altLang="nl-NL" b="1" dirty="0">
                <a:solidFill>
                  <a:srgbClr val="000000"/>
                </a:solidFill>
              </a:rPr>
              <a:t> </a:t>
            </a:r>
            <a:r>
              <a:rPr lang="en-US" altLang="nl-NL" b="1" dirty="0" err="1">
                <a:solidFill>
                  <a:srgbClr val="000000"/>
                </a:solidFill>
              </a:rPr>
              <a:t>waar</a:t>
            </a:r>
            <a:r>
              <a:rPr lang="en-US" altLang="nl-NL" b="1" dirty="0">
                <a:solidFill>
                  <a:srgbClr val="000000"/>
                </a:solidFill>
              </a:rPr>
              <a:t>?</a:t>
            </a:r>
          </a:p>
          <a:p>
            <a:pPr marL="0" indent="0" eaLnBrk="1" hangingPunct="1">
              <a:buFontTx/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59133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333375"/>
            <a:ext cx="6202362" cy="1143000"/>
          </a:xfrm>
        </p:spPr>
        <p:txBody>
          <a:bodyPr/>
          <a:lstStyle/>
          <a:p>
            <a:pPr eaLnBrk="1" hangingPunct="1"/>
            <a:r>
              <a:rPr lang="nl-NL" altLang="nl-NL" sz="3200" b="1"/>
              <a:t>NSAID’s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nl-NL" sz="1000"/>
          </a:p>
          <a:p>
            <a:pPr marL="0" indent="0" eaLnBrk="1" hangingPunct="1">
              <a:buFontTx/>
              <a:buNone/>
              <a:defRPr/>
            </a:pPr>
            <a:r>
              <a:rPr lang="en-US" altLang="nl-NL"/>
              <a:t>NSAID = niet-steroïde anti-inflammatoir medicijn</a:t>
            </a:r>
          </a:p>
          <a:p>
            <a:pPr marL="0" indent="0" eaLnBrk="1" hangingPunct="1">
              <a:buFontTx/>
              <a:buNone/>
              <a:defRPr/>
            </a:pPr>
            <a:endParaRPr lang="nl-NL" altLang="nl-NL"/>
          </a:p>
          <a:p>
            <a:pPr marL="0" indent="0" eaLnBrk="1" hangingPunct="1">
              <a:buFontTx/>
              <a:buNone/>
              <a:defRPr/>
            </a:pPr>
            <a:r>
              <a:rPr lang="nl-NL" altLang="nl-NL"/>
              <a:t>Voorbeelden:</a:t>
            </a:r>
          </a:p>
          <a:p>
            <a:pPr eaLnBrk="1" hangingPunct="1">
              <a:defRPr/>
            </a:pPr>
            <a:r>
              <a:rPr lang="nl-NL" altLang="nl-NL"/>
              <a:t>ibuprofen (Advil®, Sarixell®)</a:t>
            </a:r>
          </a:p>
          <a:p>
            <a:pPr eaLnBrk="1" hangingPunct="1">
              <a:defRPr/>
            </a:pPr>
            <a:r>
              <a:rPr lang="nl-NL" altLang="nl-NL"/>
              <a:t>naproxen (Aleve®)</a:t>
            </a:r>
          </a:p>
          <a:p>
            <a:pPr eaLnBrk="1" hangingPunct="1">
              <a:defRPr/>
            </a:pPr>
            <a:r>
              <a:rPr lang="nl-NL" altLang="nl-NL"/>
              <a:t>diclofenac (Voltaren®)</a:t>
            </a:r>
          </a:p>
          <a:p>
            <a:pPr eaLnBrk="1" hangingPunct="1">
              <a:defRPr/>
            </a:pPr>
            <a:endParaRPr lang="nl-NL" altLang="nl-NL" sz="280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5"/>
          <a:stretch>
            <a:fillRect/>
          </a:stretch>
        </p:blipFill>
        <p:spPr bwMode="auto">
          <a:xfrm>
            <a:off x="6469063" y="2852738"/>
            <a:ext cx="21431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054475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23016"/>
          <a:stretch>
            <a:fillRect/>
          </a:stretch>
        </p:blipFill>
        <p:spPr bwMode="auto">
          <a:xfrm>
            <a:off x="6516688" y="5445125"/>
            <a:ext cx="214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7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/>
              <a:t>Werking NSAID’s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altLang="nl-NL"/>
              <a:t>NSAID</a:t>
            </a:r>
          </a:p>
          <a:p>
            <a:pPr marL="0" indent="0" eaLnBrk="1" hangingPunct="1">
              <a:buFontTx/>
              <a:buNone/>
            </a:pPr>
            <a:endParaRPr lang="en-US" altLang="nl-NL" sz="2800" i="1"/>
          </a:p>
          <a:p>
            <a:pPr marL="0" indent="0" eaLnBrk="1" hangingPunct="1">
              <a:buFontTx/>
              <a:buNone/>
            </a:pPr>
            <a:endParaRPr lang="en-US" altLang="nl-NL" sz="2800" i="1"/>
          </a:p>
          <a:p>
            <a:pPr marL="0" indent="0" eaLnBrk="1" hangingPunct="1">
              <a:buFontTx/>
              <a:buNone/>
            </a:pPr>
            <a:r>
              <a:rPr lang="en-US" altLang="nl-NL"/>
              <a:t>remming van COX-enzym</a:t>
            </a:r>
          </a:p>
          <a:p>
            <a:pPr marL="0" indent="0" eaLnBrk="1" hangingPunct="1">
              <a:buFontTx/>
              <a:buNone/>
            </a:pPr>
            <a:endParaRPr lang="en-US" altLang="nl-NL" sz="2800"/>
          </a:p>
          <a:p>
            <a:pPr marL="0" indent="0" eaLnBrk="1" hangingPunct="1">
              <a:buFontTx/>
              <a:buNone/>
            </a:pPr>
            <a:endParaRPr lang="en-US" altLang="nl-NL" sz="2800"/>
          </a:p>
          <a:p>
            <a:pPr marL="0" indent="0" eaLnBrk="1" hangingPunct="1">
              <a:buFontTx/>
              <a:buNone/>
            </a:pPr>
            <a:r>
              <a:rPr lang="en-US" altLang="nl-NL"/>
              <a:t>minder aanmaak van prostaglandines</a:t>
            </a:r>
          </a:p>
          <a:p>
            <a:pPr marL="0" indent="0" eaLnBrk="1" hangingPunct="1">
              <a:buFontTx/>
              <a:buNone/>
            </a:pPr>
            <a:endParaRPr lang="en-US" altLang="nl-NL"/>
          </a:p>
          <a:p>
            <a:pPr marL="0" indent="0" eaLnBrk="1" hangingPunct="1">
              <a:buFontTx/>
              <a:buNone/>
            </a:pPr>
            <a:r>
              <a:rPr lang="en-US" altLang="nl-NL"/>
              <a:t>Prostaglandines spelen een belangrijke rol bij het ontstaan van pijn, ontstekingen en koorts.</a:t>
            </a:r>
          </a:p>
          <a:p>
            <a:pPr marL="0" indent="0" eaLnBrk="1" hangingPunct="1">
              <a:buFontTx/>
              <a:buNone/>
            </a:pPr>
            <a:endParaRPr lang="nl-NL" altLang="nl-NL" sz="2800"/>
          </a:p>
        </p:txBody>
      </p:sp>
      <p:sp>
        <p:nvSpPr>
          <p:cNvPr id="13316" name="PIJL-OMLAAG 1"/>
          <p:cNvSpPr>
            <a:spLocks noChangeArrowheads="1"/>
          </p:cNvSpPr>
          <p:nvPr/>
        </p:nvSpPr>
        <p:spPr bwMode="auto">
          <a:xfrm>
            <a:off x="900113" y="2349500"/>
            <a:ext cx="287337" cy="503238"/>
          </a:xfrm>
          <a:prstGeom prst="downArrow">
            <a:avLst>
              <a:gd name="adj1" fmla="val 50000"/>
              <a:gd name="adj2" fmla="val 5003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800">
                <a:solidFill>
                  <a:srgbClr val="9900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9900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3317" name="PIJL-OMLAAG 2"/>
          <p:cNvSpPr>
            <a:spLocks noChangeArrowheads="1"/>
          </p:cNvSpPr>
          <p:nvPr/>
        </p:nvSpPr>
        <p:spPr bwMode="auto">
          <a:xfrm>
            <a:off x="900113" y="2349500"/>
            <a:ext cx="358775" cy="503238"/>
          </a:xfrm>
          <a:prstGeom prst="downArrow">
            <a:avLst>
              <a:gd name="adj1" fmla="val 50000"/>
              <a:gd name="adj2" fmla="val 500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800">
                <a:solidFill>
                  <a:srgbClr val="9900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9900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3318" name="PIJL-OMLAAG 3"/>
          <p:cNvSpPr>
            <a:spLocks noChangeArrowheads="1"/>
          </p:cNvSpPr>
          <p:nvPr/>
        </p:nvSpPr>
        <p:spPr bwMode="auto">
          <a:xfrm>
            <a:off x="250825" y="1412875"/>
            <a:ext cx="73025" cy="360363"/>
          </a:xfrm>
          <a:prstGeom prst="downArrow">
            <a:avLst>
              <a:gd name="adj1" fmla="val 50000"/>
              <a:gd name="adj2" fmla="val 493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800">
                <a:solidFill>
                  <a:srgbClr val="9900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9900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3319" name="PIJL-OMLAAG 7"/>
          <p:cNvSpPr>
            <a:spLocks noChangeArrowheads="1"/>
          </p:cNvSpPr>
          <p:nvPr/>
        </p:nvSpPr>
        <p:spPr bwMode="auto">
          <a:xfrm>
            <a:off x="611188" y="3933825"/>
            <a:ext cx="973137" cy="64770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800">
                <a:solidFill>
                  <a:srgbClr val="9900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9900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3320" name="PIJL-OMLAAG 8"/>
          <p:cNvSpPr>
            <a:spLocks noChangeArrowheads="1"/>
          </p:cNvSpPr>
          <p:nvPr/>
        </p:nvSpPr>
        <p:spPr bwMode="auto">
          <a:xfrm>
            <a:off x="1692275" y="1844675"/>
            <a:ext cx="1008063" cy="75565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800">
                <a:solidFill>
                  <a:srgbClr val="9900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9900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3321" name="PIJL-OMLAAG 9"/>
          <p:cNvSpPr>
            <a:spLocks noChangeArrowheads="1"/>
          </p:cNvSpPr>
          <p:nvPr/>
        </p:nvSpPr>
        <p:spPr bwMode="auto">
          <a:xfrm>
            <a:off x="1993900" y="2222500"/>
            <a:ext cx="484188" cy="979488"/>
          </a:xfrm>
          <a:prstGeom prst="down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800">
                <a:solidFill>
                  <a:srgbClr val="9900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9900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3322" name="PIJL-OMLAAG 10"/>
          <p:cNvSpPr>
            <a:spLocks noChangeArrowheads="1"/>
          </p:cNvSpPr>
          <p:nvPr/>
        </p:nvSpPr>
        <p:spPr bwMode="auto">
          <a:xfrm>
            <a:off x="719138" y="3895725"/>
            <a:ext cx="649287" cy="650875"/>
          </a:xfrm>
          <a:prstGeom prst="downArrow">
            <a:avLst>
              <a:gd name="adj1" fmla="val 50000"/>
              <a:gd name="adj2" fmla="val 498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800">
                <a:solidFill>
                  <a:srgbClr val="9900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9900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3323" name="PIJL-OMLAAG 11"/>
          <p:cNvSpPr>
            <a:spLocks noChangeArrowheads="1"/>
          </p:cNvSpPr>
          <p:nvPr/>
        </p:nvSpPr>
        <p:spPr bwMode="auto">
          <a:xfrm>
            <a:off x="900113" y="3686334"/>
            <a:ext cx="287337" cy="538162"/>
          </a:xfrm>
          <a:prstGeom prst="downArrow">
            <a:avLst>
              <a:gd name="adj1" fmla="val 50000"/>
              <a:gd name="adj2" fmla="val 5009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800">
                <a:solidFill>
                  <a:srgbClr val="9900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9900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5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b="1"/>
              <a:t>Risico’s NSAID’s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nl-NL"/>
          </a:p>
          <a:p>
            <a:pPr marL="0" indent="0" eaLnBrk="1" hangingPunct="1">
              <a:buFontTx/>
              <a:buNone/>
              <a:defRPr/>
            </a:pPr>
            <a:endParaRPr lang="en-US" altLang="nl-NL"/>
          </a:p>
          <a:p>
            <a:pPr eaLnBrk="1" hangingPunct="1">
              <a:defRPr/>
            </a:pPr>
            <a:r>
              <a:rPr lang="nl-NL" altLang="nl-NL"/>
              <a:t>maagklachten (eventueel maagbeschermer)</a:t>
            </a:r>
          </a:p>
          <a:p>
            <a:pPr eaLnBrk="1" hangingPunct="1">
              <a:defRPr/>
            </a:pPr>
            <a:r>
              <a:rPr lang="nl-NL" altLang="nl-NL"/>
              <a:t>negatieve invloed op hart en bloedvaten</a:t>
            </a:r>
          </a:p>
          <a:p>
            <a:pPr eaLnBrk="1" hangingPunct="1">
              <a:defRPr/>
            </a:pPr>
            <a:r>
              <a:rPr lang="nl-NL" altLang="nl-NL"/>
              <a:t>negatieve invloed op de nieren</a:t>
            </a:r>
          </a:p>
          <a:p>
            <a:pPr eaLnBrk="1" hangingPunct="1">
              <a:defRPr/>
            </a:pPr>
            <a:r>
              <a:rPr lang="nl-NL" altLang="nl-NL"/>
              <a:t>wisselwerking met andere medicijnen (bijvoorbeeld ibuprofen met bloedverdunners)</a:t>
            </a:r>
          </a:p>
          <a:p>
            <a:pPr marL="0" indent="0" eaLnBrk="1" hangingPunct="1">
              <a:buFontTx/>
              <a:buNone/>
              <a:defRPr/>
            </a:pPr>
            <a:endParaRPr lang="nl-NL" altLang="nl-NL"/>
          </a:p>
          <a:p>
            <a:pPr marL="0" indent="0" eaLnBrk="1" hangingPunct="1">
              <a:buFontTx/>
              <a:buNone/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936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202362" cy="1143000"/>
          </a:xfrm>
        </p:spPr>
        <p:txBody>
          <a:bodyPr/>
          <a:lstStyle/>
          <a:p>
            <a:r>
              <a:rPr lang="nl-NL" sz="3200" b="1"/>
              <a:t>Wisselwerking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/>
          <a:lstStyle/>
          <a:p>
            <a:pPr>
              <a:tabLst>
                <a:tab pos="1611313" algn="l"/>
              </a:tabLst>
            </a:pPr>
            <a:endParaRPr lang="nl-NL" sz="1000" b="1"/>
          </a:p>
          <a:p>
            <a:pPr marL="0" indent="0">
              <a:buNone/>
              <a:tabLst>
                <a:tab pos="1611313" algn="l"/>
              </a:tabLst>
            </a:pPr>
            <a:endParaRPr lang="nl-NL" sz="1050"/>
          </a:p>
          <a:p>
            <a:pPr marL="0" indent="0">
              <a:buNone/>
              <a:tabLst>
                <a:tab pos="1611313" algn="l"/>
              </a:tabLst>
            </a:pPr>
            <a:r>
              <a:rPr lang="nl-NL" sz="2400"/>
              <a:t>Medicijnen kunnen de werking van andere medicijnen verminderen. Bijvoorbeeld:</a:t>
            </a:r>
          </a:p>
          <a:p>
            <a:pPr marL="0" indent="0">
              <a:buNone/>
              <a:tabLst>
                <a:tab pos="1611313" algn="l"/>
              </a:tabLst>
            </a:pPr>
            <a:endParaRPr lang="nl-NL" sz="1000"/>
          </a:p>
          <a:p>
            <a:pPr>
              <a:tabLst>
                <a:tab pos="1611313" algn="l"/>
              </a:tabLst>
            </a:pPr>
            <a:r>
              <a:rPr lang="nl-NL" sz="2400"/>
              <a:t>calciumzouten (bijv. Calci Chew®)</a:t>
            </a:r>
          </a:p>
          <a:p>
            <a:pPr>
              <a:tabLst>
                <a:tab pos="1611313" algn="l"/>
              </a:tabLst>
            </a:pPr>
            <a:r>
              <a:rPr lang="nl-NL" sz="2400"/>
              <a:t>magnesiumzouten (bijv. Rennie®, Gastilox®)</a:t>
            </a:r>
          </a:p>
          <a:p>
            <a:pPr>
              <a:tabLst>
                <a:tab pos="1611313" algn="l"/>
              </a:tabLst>
            </a:pPr>
            <a:r>
              <a:rPr lang="nl-NL" sz="2400"/>
              <a:t>aluminiumzouten (bijv. Antagel®)</a:t>
            </a:r>
          </a:p>
          <a:p>
            <a:pPr>
              <a:tabLst>
                <a:tab pos="1611313" algn="l"/>
              </a:tabLst>
            </a:pPr>
            <a:endParaRPr lang="nl-NL" sz="1000"/>
          </a:p>
          <a:p>
            <a:pPr marL="0" indent="0">
              <a:buNone/>
              <a:tabLst>
                <a:tab pos="1611313" algn="l"/>
              </a:tabLst>
            </a:pPr>
            <a:r>
              <a:rPr lang="nl-NL" sz="2400"/>
              <a:t>Deze zouten kunnen met sommige medicijnen een complex vormen, waardoor het niet meer door de darmwand kan worden opgenomen in het bloed.</a:t>
            </a:r>
          </a:p>
          <a:p>
            <a:pPr marL="0" indent="0">
              <a:buNone/>
              <a:tabLst>
                <a:tab pos="1611313" algn="l"/>
              </a:tabLst>
            </a:pPr>
            <a:endParaRPr lang="nl-NL"/>
          </a:p>
          <a:p>
            <a:pPr marL="0" indent="0">
              <a:buNone/>
              <a:tabLst>
                <a:tab pos="1611313" algn="l"/>
              </a:tabLst>
            </a:pPr>
            <a:r>
              <a:rPr lang="nl-NL" sz="2400"/>
              <a:t>Bijvoorbeeld: mycofenolzuur (Cellcept®) met Rennie®</a:t>
            </a:r>
          </a:p>
          <a:p>
            <a:pPr>
              <a:tabLst>
                <a:tab pos="1611313" algn="l"/>
              </a:tabLst>
            </a:pP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52438291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sjabloon Overlander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 Overlander</Template>
  <TotalTime>121</TotalTime>
  <Words>673</Words>
  <Application>Microsoft Office PowerPoint</Application>
  <PresentationFormat>Diavoorstelling (4:3)</PresentationFormat>
  <Paragraphs>191</Paragraphs>
  <Slides>21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Symbol</vt:lpstr>
      <vt:lpstr>Wingdings</vt:lpstr>
      <vt:lpstr>Powerpointsjabloon Overlander</vt:lpstr>
      <vt:lpstr>Zelfzorgmedicatie is niet altijd zo onschuldig  NVLE 22 maart 2018</vt:lpstr>
      <vt:lpstr>Zelfzorgmedicatie (1)</vt:lpstr>
      <vt:lpstr>Zelfzorgmedicatie (2)</vt:lpstr>
      <vt:lpstr>Paracetamol</vt:lpstr>
      <vt:lpstr>Stelling</vt:lpstr>
      <vt:lpstr>NSAID’s</vt:lpstr>
      <vt:lpstr>Werking NSAID’s</vt:lpstr>
      <vt:lpstr>Risico’s NSAID’s</vt:lpstr>
      <vt:lpstr>Wisselwerking (1)</vt:lpstr>
      <vt:lpstr>Wisselwerking (2)</vt:lpstr>
      <vt:lpstr>Wisselwerking (3)</vt:lpstr>
      <vt:lpstr>Slikproblemen</vt:lpstr>
      <vt:lpstr>Slikproblemen en medicijnen</vt:lpstr>
      <vt:lpstr>Vraag</vt:lpstr>
      <vt:lpstr>Sliktechniek</vt:lpstr>
      <vt:lpstr>Oplossingen van de apotheek</vt:lpstr>
      <vt:lpstr>Medicijnrol</vt:lpstr>
      <vt:lpstr>Wanneer komt men in aanmerking voor een medicijnrol?</vt:lpstr>
      <vt:lpstr>Medicijnen bewaren</vt:lpstr>
      <vt:lpstr>Overige service van de apotheek</vt:lpstr>
      <vt:lpstr>Vragen over medicijnen?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Zelfzorgmedicatie is niet altijd zo onschuldig  NVLE 22 maart 2018</dc:title>
  <dc:creator>Liesbeth Paarlberg - van den Heuvel</dc:creator>
  <cp:lastModifiedBy>Sander Otter</cp:lastModifiedBy>
  <cp:revision>11</cp:revision>
  <dcterms:created xsi:type="dcterms:W3CDTF">2018-03-18T11:47:29Z</dcterms:created>
  <dcterms:modified xsi:type="dcterms:W3CDTF">2018-03-25T12:12:09Z</dcterms:modified>
</cp:coreProperties>
</file>